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6"/>
  </p:notesMasterIdLst>
  <p:sldIdLst>
    <p:sldId id="264" r:id="rId3"/>
    <p:sldId id="265" r:id="rId4"/>
    <p:sldId id="256" r:id="rId5"/>
    <p:sldId id="261" r:id="rId6"/>
    <p:sldId id="262" r:id="rId7"/>
    <p:sldId id="263" r:id="rId8"/>
    <p:sldId id="266" r:id="rId9"/>
    <p:sldId id="257" r:id="rId10"/>
    <p:sldId id="258" r:id="rId11"/>
    <p:sldId id="259" r:id="rId12"/>
    <p:sldId id="260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095" autoAdjust="0"/>
  </p:normalViewPr>
  <p:slideViewPr>
    <p:cSldViewPr snapToGrid="0">
      <p:cViewPr varScale="1">
        <p:scale>
          <a:sx n="98" d="100"/>
          <a:sy n="98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EFFC7-B86F-42A4-8FF0-5826C36A4D77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4ECA4-B503-414D-B386-ECA6D098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shows real detection test using webcam. </a:t>
            </a:r>
            <a:r>
              <a:rPr lang="en-US" altLang="ko-KR" dirty="0" err="1"/>
              <a:t>Exept</a:t>
            </a:r>
            <a:r>
              <a:rPr lang="en-US" altLang="ko-KR" dirty="0"/>
              <a:t> some classes, model can detect well for most of rest classes.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4ECA4-B503-414D-B386-ECA6D098EC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48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this is thing to be continued, which is our final goal. </a:t>
            </a:r>
          </a:p>
          <a:p>
            <a:r>
              <a:rPr lang="en-US" altLang="ko-KR" dirty="0"/>
              <a:t>First, we will improve dataset classes which have low accuracy, as you saw in previous slide. We are considering verify quality of dataset or add more dataset.</a:t>
            </a:r>
          </a:p>
          <a:p>
            <a:r>
              <a:rPr lang="en-US" altLang="ko-KR" dirty="0"/>
              <a:t>And, we will increase epoch to 100, because of training time, about 6 minutes per one epoch, we trained just 20 epoch to make test model. We will make this to 100 to make our final model.</a:t>
            </a:r>
          </a:p>
          <a:p>
            <a:r>
              <a:rPr lang="en-US" altLang="ko-KR" dirty="0"/>
              <a:t>And finally, we will connect yolo model to front-end web page.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4ECA4-B503-414D-B386-ECA6D098EC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4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35d24b2dd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1e35d24b2dd_7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e35d24b2dd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539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35d24b2dd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1e35d24b2dd_7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e35d24b2dd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239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35d24b2dd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1e35d24b2dd_7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e35d24b2dd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This week, we implemented a front-end contents for the “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"/>
              </a:rPr>
              <a:t>행동놀이방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.”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84EB-5293-4AA5-ACF9-0BFEBDA5A91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noto"/>
              </a:rPr>
              <a:t>행동놀이방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is divided into two pages: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"/>
              </a:rPr>
              <a:t>물건놀이방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 and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"/>
              </a:rPr>
              <a:t>단어놀이방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The two pages are having the same form, but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"/>
              </a:rPr>
              <a:t>물건놀이방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recognizes real objects, while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"/>
              </a:rPr>
              <a:t> 단어놀이방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recognizes the letters written on the word cards.</a:t>
            </a:r>
          </a:p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We have implemented the OCR initial model for the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"/>
              </a:rPr>
              <a:t>단어놀이방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, and we will connect them for following week.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84EB-5293-4AA5-ACF9-0BFEBDA5A91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4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This is an example screen of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"/>
              </a:rPr>
              <a:t>물건놀이방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. </a:t>
            </a:r>
          </a:p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In this example, there are only five choices for fruits, but there will be added additional choices for different datasets.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84EB-5293-4AA5-ACF9-0BFEBDA5A91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19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This is an example screen when the user get the correct answer for the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"/>
              </a:rPr>
              <a:t>물건놀이방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. </a:t>
            </a:r>
          </a:p>
          <a:p>
            <a:r>
              <a:rPr lang="en-US" altLang="ko-KR" b="0" i="0">
                <a:solidFill>
                  <a:srgbClr val="000000"/>
                </a:solidFill>
                <a:effectLst/>
                <a:latin typeface="noto"/>
              </a:rPr>
              <a:t>If user show an actual object through a webcam which user’s parents have prepared before, check if the object matches the answer through the yolo model and give them a point.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84EB-5293-4AA5-ACF9-0BFEBDA5A91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173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35d24b2dd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1e35d24b2dd_7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e35d24b2dd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425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trained about 40,000 images of 20 classes for 20 epoch during 2 hours in </a:t>
            </a:r>
            <a:r>
              <a:rPr lang="en-US" altLang="ko-KR" dirty="0" err="1"/>
              <a:t>colab</a:t>
            </a:r>
            <a:r>
              <a:rPr lang="en-US" altLang="ko-KR" dirty="0"/>
              <a:t>, so this is our code result.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80A5-6D81-4376-85A7-CBF57A7290F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71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evaluation of model, we used precision-recall graph and f1-score graph for each class.</a:t>
            </a:r>
          </a:p>
          <a:p>
            <a:r>
              <a:rPr lang="en-US" altLang="ko-KR" dirty="0"/>
              <a:t>As we learned in previous lecture, precision can be calculated by using the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ratio of the correct answers among the predictions of positive.</a:t>
            </a:r>
          </a:p>
          <a:p>
            <a:r>
              <a:rPr lang="en-US" altLang="ko-KR" dirty="0"/>
              <a:t>And recall can be calculated by using 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he ratio of finding the real one out of the actual positives model have.</a:t>
            </a:r>
          </a:p>
          <a:p>
            <a:r>
              <a:rPr lang="en-US" altLang="ko-KR" dirty="0"/>
              <a:t>And F1 score is h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armonized mean of Precision and Recall.</a:t>
            </a:r>
          </a:p>
          <a:p>
            <a:r>
              <a:rPr lang="en-US" altLang="ko-KR" dirty="0"/>
              <a:t>So, left side is precision-recall </a:t>
            </a:r>
            <a:r>
              <a:rPr lang="en-US" altLang="ko-KR" dirty="0" err="1"/>
              <a:t>grap</a:t>
            </a:r>
            <a:r>
              <a:rPr lang="en-US" altLang="ko-KR" dirty="0"/>
              <a:t> and right side is f1-score graph. As you can see some classes have low f1 score about 0.2. So, we should find reasons and supplement about it for the final model.</a:t>
            </a:r>
          </a:p>
          <a:p>
            <a:endParaRPr lang="en-US" altLang="ko-KR" dirty="0"/>
          </a:p>
          <a:p>
            <a:r>
              <a:rPr lang="en-US" altLang="ko-KR" dirty="0"/>
              <a:t>Precision - Positive</a:t>
            </a:r>
            <a:r>
              <a:rPr lang="ko-KR" altLang="en-US" dirty="0"/>
              <a:t>라고 </a:t>
            </a:r>
            <a:r>
              <a:rPr lang="ko-KR" altLang="en-US" dirty="0" err="1"/>
              <a:t>예측한것들</a:t>
            </a:r>
            <a:r>
              <a:rPr lang="ko-KR" altLang="en-US" dirty="0"/>
              <a:t> 중에서 정답을 잘 </a:t>
            </a:r>
            <a:r>
              <a:rPr lang="ko-KR" altLang="en-US" dirty="0" err="1"/>
              <a:t>맞추었는지의</a:t>
            </a:r>
            <a:r>
              <a:rPr lang="ko-KR" altLang="en-US" dirty="0"/>
              <a:t> 비율</a:t>
            </a:r>
            <a:endParaRPr lang="en-US" altLang="ko-KR" dirty="0"/>
          </a:p>
          <a:p>
            <a:r>
              <a:rPr lang="en-US" altLang="ko-KR" dirty="0"/>
              <a:t>Recall - </a:t>
            </a:r>
            <a:r>
              <a:rPr lang="ko-KR" altLang="en-US" dirty="0"/>
              <a:t>본래 내가 가진 실제 </a:t>
            </a:r>
            <a:r>
              <a:rPr lang="en-US" altLang="ko-KR" dirty="0"/>
              <a:t>Positive </a:t>
            </a:r>
            <a:r>
              <a:rPr lang="ko-KR" altLang="en-US" dirty="0"/>
              <a:t>중에서 진짜를 찾아낸 비율</a:t>
            </a:r>
            <a:endParaRPr lang="en-US" altLang="ko-KR" dirty="0"/>
          </a:p>
          <a:p>
            <a:r>
              <a:rPr lang="en-US" altLang="ko-KR" dirty="0"/>
              <a:t>F1 - 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의 조화평균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4ECA4-B503-414D-B386-ECA6D098EC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92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3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2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0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7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99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24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01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999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526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1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85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042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660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4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9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35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668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8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09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2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C2C42A4-7A23-4B88-B211-CE58E410F9F0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CA512B6-F0C3-45CF-8941-3D922D5A9E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95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415611" y="978433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ko" altLang="en-US" sz="4800" dirty="0">
                <a:latin typeface="휴먼모음T" panose="02030504000101010101" pitchFamily="18" charset="-127"/>
                <a:ea typeface="휴먼모음T" panose="02030504000101010101" pitchFamily="18" charset="-127"/>
                <a:cs typeface="Do Hyeon"/>
                <a:sym typeface="Do Hyeon"/>
              </a:rPr>
              <a:t>자폐아동의 사회성발달 학습을 위한</a:t>
            </a:r>
            <a:endParaRPr sz="4800" dirty="0">
              <a:latin typeface="휴먼모음T" panose="02030504000101010101" pitchFamily="18" charset="-127"/>
              <a:ea typeface="휴먼모음T" panose="02030504000101010101" pitchFamily="18" charset="-127"/>
              <a:cs typeface="Do Hyeon"/>
              <a:sym typeface="Do Hyeon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" altLang="en-US" sz="4800" dirty="0">
                <a:latin typeface="휴먼모음T" panose="02030504000101010101" pitchFamily="18" charset="-127"/>
                <a:ea typeface="휴먼모음T" panose="02030504000101010101" pitchFamily="18" charset="-127"/>
                <a:cs typeface="Do Hyeon"/>
                <a:sym typeface="Do Hyeon"/>
              </a:rPr>
              <a:t> 프로그램 개발</a:t>
            </a:r>
            <a:endParaRPr sz="4800" dirty="0">
              <a:latin typeface="휴먼모음T" panose="02030504000101010101" pitchFamily="18" charset="-127"/>
              <a:ea typeface="휴먼모음T" panose="02030504000101010101" pitchFamily="18" charset="-127"/>
              <a:cs typeface="Do Hyeon"/>
              <a:sym typeface="Do Hyeon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415600" y="4721667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ko" dirty="0">
                <a:latin typeface="휴먼모음T" panose="02030504000101010101" pitchFamily="18" charset="-127"/>
                <a:ea typeface="휴먼모음T" panose="02030504000101010101" pitchFamily="18" charset="-127"/>
                <a:cs typeface="Do Hyeon"/>
                <a:sym typeface="Do Hyeon"/>
              </a:rPr>
              <a:t>D조 삼김이최고</a:t>
            </a: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ADE91-106E-1E7C-B7B7-935D6A0D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Real Test</a:t>
            </a:r>
            <a:endParaRPr lang="ko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438D74-B095-0F50-55ED-BEFD2E670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39" y="1737360"/>
            <a:ext cx="2580774" cy="458804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50397D-A1B1-2836-147A-A2D0E0844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97" y="1737360"/>
            <a:ext cx="2580775" cy="45880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0E61C8-75CC-FC78-D3B8-013E5705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93" y="1737362"/>
            <a:ext cx="2580774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2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F219F-F476-18F3-EEDF-9002D50F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Things To Be Continued…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914CBA-28D4-7585-60B3-CB6F68B25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800" dirty="0"/>
              <a:t>Improve Dataset classes which have low accuracy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sz="2400" dirty="0"/>
              <a:t>→</a:t>
            </a:r>
            <a:r>
              <a:rPr lang="en-US" altLang="ko-KR" sz="2400" dirty="0"/>
              <a:t>Verify quality of dataset , Add more dataset , </a:t>
            </a:r>
            <a:r>
              <a:rPr lang="en-US" altLang="ko-KR" sz="2400" dirty="0" err="1"/>
              <a:t>etc</a:t>
            </a:r>
            <a:r>
              <a:rPr lang="en-US" altLang="ko-KR" sz="2400" dirty="0"/>
              <a:t>…</a:t>
            </a: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2800" dirty="0"/>
              <a:t>Increase Epoch to 100</a:t>
            </a:r>
            <a:r>
              <a:rPr lang="ko-KR" altLang="en-US" sz="2800" dirty="0"/>
              <a:t>↑</a:t>
            </a:r>
            <a:r>
              <a:rPr lang="en-US" altLang="ko-KR" sz="2800" dirty="0"/>
              <a:t>(About 10 hours)</a:t>
            </a:r>
          </a:p>
          <a:p>
            <a:pPr marL="0" indent="0">
              <a:buNone/>
            </a:pPr>
            <a:endParaRPr lang="en-US" altLang="ko-KR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2800" dirty="0"/>
              <a:t>Connect with Front-end Web Page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931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524000" y="17935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500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  <a:cs typeface="Do Hyeon"/>
                <a:sym typeface="Do Hyeon"/>
              </a:rPr>
              <a:t>Server</a:t>
            </a: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210054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524000" y="17935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500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  <a:cs typeface="Do Hyeon"/>
                <a:sym typeface="Do Hyeon"/>
              </a:rPr>
              <a:t>Q&amp;A</a:t>
            </a: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263224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524000" y="17935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500"/>
            </a:pPr>
            <a:r>
              <a:rPr lang="ko" dirty="0">
                <a:latin typeface="휴먼모음T" panose="02030504000101010101" pitchFamily="18" charset="-127"/>
                <a:ea typeface="휴먼모음T" panose="02030504000101010101" pitchFamily="18" charset="-127"/>
                <a:cs typeface="Do Hyeon"/>
                <a:sym typeface="Do Hyeon"/>
              </a:rPr>
              <a:t>Front-end</a:t>
            </a: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FE5E3D4E-03CE-7792-3D2A-63585EB2F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755" y="561849"/>
            <a:ext cx="7702490" cy="573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00AC4-E948-5AAD-6E15-C517E0B3F96F}"/>
              </a:ext>
            </a:extLst>
          </p:cNvPr>
          <p:cNvSpPr txBox="1"/>
          <p:nvPr/>
        </p:nvSpPr>
        <p:spPr>
          <a:xfrm>
            <a:off x="445062" y="412694"/>
            <a:ext cx="4191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메인페이지</a:t>
            </a:r>
          </a:p>
        </p:txBody>
      </p:sp>
    </p:spTree>
    <p:extLst>
      <p:ext uri="{BB962C8B-B14F-4D97-AF65-F5344CB8AC3E}">
        <p14:creationId xmlns:p14="http://schemas.microsoft.com/office/powerpoint/2010/main" val="136144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5819E188-5D4A-F239-A0AF-B28944947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90" y="507904"/>
            <a:ext cx="7632420" cy="584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4D649-AF9D-FC0C-69C9-4E56E4C403A2}"/>
              </a:ext>
            </a:extLst>
          </p:cNvPr>
          <p:cNvSpPr txBox="1"/>
          <p:nvPr/>
        </p:nvSpPr>
        <p:spPr>
          <a:xfrm>
            <a:off x="445062" y="412694"/>
            <a:ext cx="4191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행동놀이방</a:t>
            </a:r>
            <a:endParaRPr lang="ko-KR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8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FB7732-91DD-33F8-4B40-9D48D8D107D9}"/>
              </a:ext>
            </a:extLst>
          </p:cNvPr>
          <p:cNvSpPr txBox="1"/>
          <p:nvPr/>
        </p:nvSpPr>
        <p:spPr>
          <a:xfrm>
            <a:off x="445062" y="412694"/>
            <a:ext cx="4191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물건놀이방</a:t>
            </a:r>
            <a:endParaRPr lang="ko-KR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D2B0C7-68F7-C8AB-B4C7-CCD2A3F4E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73" y="1220226"/>
            <a:ext cx="5209054" cy="44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6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F3E299-CFD0-910B-0C12-5C5A1943B015}"/>
              </a:ext>
            </a:extLst>
          </p:cNvPr>
          <p:cNvSpPr txBox="1"/>
          <p:nvPr/>
        </p:nvSpPr>
        <p:spPr>
          <a:xfrm>
            <a:off x="445062" y="412694"/>
            <a:ext cx="5146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물건놀이방 성공화면</a:t>
            </a:r>
            <a:endParaRPr lang="ko-KR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 descr="과일, 텍스트, 자연 식품, 음식이(가) 표시된 사진&#10;&#10;자동 생성된 설명">
            <a:extLst>
              <a:ext uri="{FF2B5EF4-FFF2-40B4-BE49-F238E27FC236}">
                <a16:creationId xmlns:a16="http://schemas.microsoft.com/office/drawing/2014/main" id="{7FDCD9E8-4627-D136-9677-09E70F2E5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07" y="1414813"/>
            <a:ext cx="7577785" cy="47728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F02B6-9D5D-DC7F-F39D-BC8127D51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14" y="995362"/>
            <a:ext cx="3980408" cy="46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6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524000" y="17935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500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  <a:cs typeface="Do Hyeon"/>
                <a:sym typeface="Do Hyeon"/>
              </a:rPr>
              <a:t>행동놀이방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  <a:cs typeface="Do Hyeon"/>
                <a:sym typeface="Do Hyeon"/>
              </a:rPr>
              <a:t>AI Model</a:t>
            </a: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68875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7D4EA-8AC2-DDFD-8FC0-69C5DAC37D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450975"/>
          </a:xfrm>
        </p:spPr>
        <p:txBody>
          <a:bodyPr/>
          <a:lstStyle/>
          <a:p>
            <a:r>
              <a:rPr lang="ko-KR" altLang="en-US" b="1" dirty="0"/>
              <a:t>행동 놀이방 </a:t>
            </a:r>
            <a:r>
              <a:rPr lang="en-US" altLang="ko-KR" b="1" dirty="0" err="1"/>
              <a:t>DataSet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A9C9BB-879A-EF5C-94B6-A008203C52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50975"/>
            <a:ext cx="10515600" cy="505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sz="35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Trained as a YOLOv8 Model For 20 epoch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sz="2600" dirty="0"/>
              <a:t>▷</a:t>
            </a:r>
            <a:r>
              <a:rPr lang="en-US" altLang="ko-KR" sz="2600" dirty="0"/>
              <a:t>About 40,000</a:t>
            </a:r>
            <a:r>
              <a:rPr lang="ko-KR" altLang="en-US" sz="2600" dirty="0"/>
              <a:t>↑</a:t>
            </a:r>
            <a:r>
              <a:rPr lang="en-US" altLang="ko-KR" sz="2600" dirty="0"/>
              <a:t> Images of 20 Class (</a:t>
            </a:r>
            <a:r>
              <a:rPr lang="en-US" altLang="ko-KR" sz="2600" dirty="0" err="1"/>
              <a:t>Fruites</a:t>
            </a:r>
            <a:r>
              <a:rPr lang="en-US" altLang="ko-KR" sz="2600" dirty="0"/>
              <a:t> and Supplies)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52A875-37D7-D746-6C6A-805F4948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5229"/>
            <a:ext cx="8043318" cy="42127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23817E-3B0F-C18A-6423-C913DC56B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751" y="3109484"/>
            <a:ext cx="3455535" cy="30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6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0C01D-12CF-F19B-6E9E-A6709A63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3" y="-492456"/>
            <a:ext cx="10515600" cy="1325563"/>
          </a:xfrm>
        </p:spPr>
        <p:txBody>
          <a:bodyPr/>
          <a:lstStyle/>
          <a:p>
            <a:r>
              <a:rPr lang="en-US" altLang="ko-KR" b="1" dirty="0"/>
              <a:t>Model Evaluation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DCD0E2-F519-0C9C-32D3-69EF08B32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158"/>
            <a:ext cx="6176169" cy="4244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6287B3-1E2D-0951-E1F1-92C79D87E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98"/>
          <a:stretch/>
        </p:blipFill>
        <p:spPr>
          <a:xfrm>
            <a:off x="5967663" y="0"/>
            <a:ext cx="6095999" cy="42440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AC7840-00C1-6B75-D9C6-29BADE47F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868" y="4661296"/>
            <a:ext cx="7560595" cy="219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323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150</TotalTime>
  <Words>546</Words>
  <Application>Microsoft Office PowerPoint</Application>
  <PresentationFormat>와이드스크린</PresentationFormat>
  <Paragraphs>58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noto</vt:lpstr>
      <vt:lpstr>맑은 고딕</vt:lpstr>
      <vt:lpstr>휴먼모음T</vt:lpstr>
      <vt:lpstr>Calibri</vt:lpstr>
      <vt:lpstr>Calibri Light</vt:lpstr>
      <vt:lpstr>Wingdings</vt:lpstr>
      <vt:lpstr>Wingdings 2</vt:lpstr>
      <vt:lpstr>HDOfficeLightV0</vt:lpstr>
      <vt:lpstr>추억</vt:lpstr>
      <vt:lpstr>자폐아동의 사회성발달 학습을 위한  프로그램 개발</vt:lpstr>
      <vt:lpstr>Front-end</vt:lpstr>
      <vt:lpstr>PowerPoint 프레젠테이션</vt:lpstr>
      <vt:lpstr>PowerPoint 프레젠테이션</vt:lpstr>
      <vt:lpstr>PowerPoint 프레젠테이션</vt:lpstr>
      <vt:lpstr>PowerPoint 프레젠테이션</vt:lpstr>
      <vt:lpstr>행동놀이방 AI Model</vt:lpstr>
      <vt:lpstr>행동 놀이방 DataSet</vt:lpstr>
      <vt:lpstr>Model Evaluation</vt:lpstr>
      <vt:lpstr>Real Test</vt:lpstr>
      <vt:lpstr>Things To Be Continued…</vt:lpstr>
      <vt:lpstr>Server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행동 놀이방 DataSet</dc:title>
  <dc:creator>김 용택</dc:creator>
  <cp:lastModifiedBy>김지원</cp:lastModifiedBy>
  <cp:revision>23</cp:revision>
  <dcterms:created xsi:type="dcterms:W3CDTF">2023-05-25T14:13:17Z</dcterms:created>
  <dcterms:modified xsi:type="dcterms:W3CDTF">2023-06-02T03:17:48Z</dcterms:modified>
</cp:coreProperties>
</file>